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notesMasterIdLst>
    <p:notesMasterId r:id="rId22"/>
  </p:notesMasterIdLst>
  <p:sldIdLst>
    <p:sldId id="272" r:id="rId5"/>
    <p:sldId id="279" r:id="rId6"/>
    <p:sldId id="280" r:id="rId7"/>
    <p:sldId id="278" r:id="rId8"/>
    <p:sldId id="281" r:id="rId9"/>
    <p:sldId id="256" r:id="rId10"/>
    <p:sldId id="257" r:id="rId11"/>
    <p:sldId id="258" r:id="rId12"/>
    <p:sldId id="267" r:id="rId13"/>
    <p:sldId id="268" r:id="rId14"/>
    <p:sldId id="273" r:id="rId15"/>
    <p:sldId id="274" r:id="rId16"/>
    <p:sldId id="275" r:id="rId17"/>
    <p:sldId id="265" r:id="rId18"/>
    <p:sldId id="277" r:id="rId19"/>
    <p:sldId id="270" r:id="rId20"/>
    <p:sldId id="263" r:id="rId2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64" autoAdjust="0"/>
  </p:normalViewPr>
  <p:slideViewPr>
    <p:cSldViewPr>
      <p:cViewPr varScale="1">
        <p:scale>
          <a:sx n="67" d="100"/>
          <a:sy n="67" d="100"/>
        </p:scale>
        <p:origin x="14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969CB-83BB-46B4-BC4B-AE86DD76F867}" type="datetimeFigureOut">
              <a:rPr lang="en-GB" smtClean="0"/>
              <a:t>10/05/2015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3B664-F2D2-4E10-B3F4-70CE295A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1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http://www.youtube.com/watch?v=Objoad6rG6U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3B664-F2D2-4E10-B3F4-70CE295A255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804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http://www.youtube.com/watch?v=Objoad6rG6U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3B664-F2D2-4E10-B3F4-70CE295A255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419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https://www.youtube.com/watch?v=7jS4muIxFkw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3B664-F2D2-4E10-B3F4-70CE295A255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556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EAC1F2-AFA0-478D-9C2A-DCC27C65ABC2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7E9FA-8A09-4A77-9F21-FD58066FD287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B2164C9-4417-4AD4-A402-40C2F13FD5BE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FCB2FD9-3EA6-4575-A590-46F886CE00B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3388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C253962-A892-461B-AE47-213B6865B34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531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FD08BD2-E3F0-4AAD-A7FA-BC937751C60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66096A6-0C1A-4091-99D3-0836EFF6B633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D85F-848E-4341-A456-7899AD7FB5AB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 alt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D41B65B-9C21-4EB6-8D1B-2C5B8C4C1682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6571E3D-F6ED-4281-A6BA-DE21BD29FBC2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98EB57-96E5-411D-BFB7-7A4FAEB0F34E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369159-634C-4A5C-8C78-5FE2768F4470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E1EBEDA-2347-4778-B559-EE9D56AEC58C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4B0E3D-23DC-4650-9703-F6CFC7A14D44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bjoad6rG6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http://cdn.walltowatch.com/files/0/0/2/0/002024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713" y="2780928"/>
            <a:ext cx="4509759" cy="4300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.imgur.com/gJi5JZU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504" y="-315416"/>
            <a:ext cx="5202520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" name="Picture 2" descr="http://i.dailymail.co.uk/i/pix/2011/02/04/article-1353618-03699BF00000044D-320_468x33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73"/>
          <a:stretch/>
        </p:blipFill>
        <p:spPr bwMode="auto">
          <a:xfrm>
            <a:off x="4094688" y="44624"/>
            <a:ext cx="5013816" cy="333994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http://i.imgur.com/eOvdE4i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11" y="2780928"/>
            <a:ext cx="4140701" cy="3935898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2780929"/>
            <a:ext cx="9144000" cy="8640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altLang="en-US" sz="28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What do you think you can see?</a:t>
            </a:r>
          </a:p>
          <a:p>
            <a:pPr fontAlgn="auto">
              <a:spcAft>
                <a:spcPts val="0"/>
              </a:spcAft>
            </a:pPr>
            <a:r>
              <a:rPr lang="en-GB" altLang="en-US" sz="2000" i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(write around the picture)</a:t>
            </a:r>
            <a:endParaRPr lang="en-GB" altLang="en-US" sz="2000" i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83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92164" name="Picture 4" descr="Map: Campaign in Western Europe, 194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9144000" cy="680821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71800" y="4869160"/>
            <a:ext cx="6264696" cy="181588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altLang="en-US" sz="2800" dirty="0" smtClean="0">
                <a:latin typeface="Comic Sans MS" panose="030F0702030302020204" pitchFamily="66" charset="0"/>
              </a:rPr>
              <a:t>Allied soldiers worked together to land on the beaches of Normandy in France, and began to retake Nazi occupied France…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http://4.bp.blogspot.com/-pwXxsa17eKs/TgJAINpWZLI/AAAAAAAAApY/JdLddG3TRC8/s1600/battleformoscow_soldi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25" y="761672"/>
            <a:ext cx="4762500" cy="31623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5476" name="Picture 4" descr="http://s26.postimg.org/hyw4ukxbt/SS_Winter_Angriff_reduc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45834"/>
            <a:ext cx="4379993" cy="30221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Rectangle 1"/>
          <p:cNvSpPr/>
          <p:nvPr/>
        </p:nvSpPr>
        <p:spPr>
          <a:xfrm>
            <a:off x="107504" y="188640"/>
            <a:ext cx="8928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chemeClr val="dk1"/>
                </a:solidFill>
                <a:latin typeface="Comic Sans MS" panose="030F0702030302020204" pitchFamily="66" charset="0"/>
              </a:rPr>
              <a:t>…and before then, the </a:t>
            </a:r>
            <a:r>
              <a:rPr lang="en-GB" dirty="0">
                <a:solidFill>
                  <a:schemeClr val="dk1"/>
                </a:solidFill>
                <a:latin typeface="Comic Sans MS" panose="030F0702030302020204" pitchFamily="66" charset="0"/>
              </a:rPr>
              <a:t>tide </a:t>
            </a:r>
            <a:r>
              <a:rPr lang="en-GB" dirty="0" smtClean="0">
                <a:solidFill>
                  <a:schemeClr val="dk1"/>
                </a:solidFill>
                <a:latin typeface="Comic Sans MS" panose="030F0702030302020204" pitchFamily="66" charset="0"/>
              </a:rPr>
              <a:t>was starting to turn against Hitler and the Nazis.</a:t>
            </a:r>
            <a:endParaRPr lang="en-GB" dirty="0">
              <a:solidFill>
                <a:schemeClr val="dk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45834"/>
            <a:ext cx="8064896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/>
            <a:r>
              <a:rPr lang="en-GB" sz="2800" dirty="0" smtClean="0">
                <a:solidFill>
                  <a:schemeClr val="dk1"/>
                </a:solidFill>
                <a:latin typeface="Comic Sans MS" panose="030F0702030302020204" pitchFamily="66" charset="0"/>
              </a:rPr>
              <a:t>In June 1941, Hitler invaded Russia, known as Operation Barbarossa. This brought Russia (who Hitler had pretended to be allied with) into the war. </a:t>
            </a:r>
            <a:endParaRPr lang="en-GB" sz="2800" dirty="0">
              <a:solidFill>
                <a:schemeClr val="dk1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4001" y="5068341"/>
            <a:ext cx="8621823" cy="138499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/>
            <a:r>
              <a:rPr lang="en-GB" sz="2800" dirty="0" smtClean="0">
                <a:solidFill>
                  <a:schemeClr val="dk1"/>
                </a:solidFill>
                <a:latin typeface="Comic Sans MS" panose="030F0702030302020204" pitchFamily="66" charset="0"/>
              </a:rPr>
              <a:t>The failure of Operation Barbarossa was the first major German defeat…and it wasn’t long until Europe fell.</a:t>
            </a:r>
            <a:endParaRPr lang="en-GB" sz="2800" dirty="0">
              <a:solidFill>
                <a:schemeClr val="dk1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4679" y="3155484"/>
            <a:ext cx="8621823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/>
            <a:r>
              <a:rPr lang="en-GB" sz="2400" i="1" dirty="0" smtClean="0">
                <a:solidFill>
                  <a:schemeClr val="dk1"/>
                </a:solidFill>
                <a:latin typeface="Comic Sans MS" panose="030F0702030302020204" pitchFamily="66" charset="0"/>
              </a:rPr>
              <a:t>Although at first it was a success, the winter of 1941 was the coldest on record - t</a:t>
            </a:r>
            <a:r>
              <a:rPr lang="en-GB" sz="2400" i="1" dirty="0" smtClean="0">
                <a:latin typeface="Comic Sans MS" panose="030F0702030302020204" pitchFamily="66" charset="0"/>
              </a:rPr>
              <a:t>housands of German soldiers froze to death in their sleep and were unable to take key Russian cities.  </a:t>
            </a:r>
            <a:endParaRPr lang="en-GB" sz="2400" i="1" dirty="0">
              <a:solidFill>
                <a:schemeClr val="dk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68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http://media-1.web.britannica.com/eb-media/80/71380-004-B4724C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47" y="205077"/>
            <a:ext cx="4030753" cy="22101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02" name="Picture 6" descr="http://ww2today.com/wp-content/uploads/2012/10/Soviet-infantry-in-Stalingra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42"/>
          <a:stretch/>
        </p:blipFill>
        <p:spPr bwMode="auto">
          <a:xfrm>
            <a:off x="179512" y="2343190"/>
            <a:ext cx="3652351" cy="2814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41784" y="378530"/>
            <a:ext cx="228600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/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In June 1942 the Americans defeated the Japanese at the Battle of 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Midway…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4810" y="2438804"/>
            <a:ext cx="2286000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/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In January 1943 the Russians defeated the Nazis at the Battle of Stalingrad.</a:t>
            </a:r>
          </a:p>
        </p:txBody>
      </p:sp>
      <p:pic>
        <p:nvPicPr>
          <p:cNvPr id="106500" name="Picture 4" descr="http://media.iwm.org.uk/iwm/mediaLib/36/media-36493/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59363" y="188640"/>
            <a:ext cx="3810000" cy="2890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444208" y="378530"/>
            <a:ext cx="2286000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/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In November 1942 the British won the Battle of El-Alamein in Africa.</a:t>
            </a:r>
          </a:p>
        </p:txBody>
      </p:sp>
      <p:pic>
        <p:nvPicPr>
          <p:cNvPr id="106504" name="Picture 8" descr="http://upload.wikimedia.org/wikipedia/commons/9/96/Bundesarchiv_Bild_183-Z0309-310,_Zerst%C3%B6rtes_Dresde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458" y="3022561"/>
            <a:ext cx="5037500" cy="34026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503243" y="3284984"/>
            <a:ext cx="336612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The Americans and British launched 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controversial bombing raids on German cities full of refugees and civilians, like </a:t>
            </a:r>
            <a:r>
              <a:rPr lang="en-GB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Dresden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5510" y="5263460"/>
            <a:ext cx="8311879" cy="126188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 algn="ctr"/>
            <a:r>
              <a:rPr lang="en-GB" dirty="0" smtClean="0">
                <a:latin typeface="Comic Sans MS" panose="030F0702030302020204" pitchFamily="66" charset="0"/>
              </a:rPr>
              <a:t>On the 30</a:t>
            </a:r>
            <a:r>
              <a:rPr lang="en-GB" baseline="30000" dirty="0" smtClean="0">
                <a:latin typeface="Comic Sans MS" panose="030F0702030302020204" pitchFamily="66" charset="0"/>
              </a:rPr>
              <a:t>th</a:t>
            </a:r>
            <a:r>
              <a:rPr lang="en-GB" dirty="0" smtClean="0">
                <a:latin typeface="Comic Sans MS" panose="030F0702030302020204" pitchFamily="66" charset="0"/>
              </a:rPr>
              <a:t> April, 1945, Hitler committed suicide in a bunker under Berlin. </a:t>
            </a:r>
            <a:endParaRPr lang="en-GB" dirty="0">
              <a:latin typeface="Comic Sans MS" panose="030F0702030302020204" pitchFamily="66" charset="0"/>
            </a:endParaRPr>
          </a:p>
          <a:p>
            <a:pPr lvl="1" algn="ctr"/>
            <a:r>
              <a:rPr lang="en-GB" sz="2000" dirty="0" smtClean="0">
                <a:latin typeface="Comic Sans MS" panose="030F0702030302020204" pitchFamily="66" charset="0"/>
              </a:rPr>
              <a:t>Germany surrendered and the war came to an end in Europe shortly afterwards. VE Day was announced on 8</a:t>
            </a:r>
            <a:r>
              <a:rPr lang="en-GB" sz="2000" baseline="30000" dirty="0" smtClean="0">
                <a:latin typeface="Comic Sans MS" panose="030F0702030302020204" pitchFamily="66" charset="0"/>
              </a:rPr>
              <a:t>th</a:t>
            </a:r>
            <a:r>
              <a:rPr lang="en-GB" sz="2000" dirty="0" smtClean="0">
                <a:latin typeface="Comic Sans MS" panose="030F0702030302020204" pitchFamily="66" charset="0"/>
              </a:rPr>
              <a:t> May 1945.</a:t>
            </a:r>
            <a:endParaRPr lang="en-GB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817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  <p:bldP spid="8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4" descr="http://www.lib.utexas.edu/maps/national_parks/pacific_theater_1941_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472" y="1772816"/>
            <a:ext cx="4716016" cy="4820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49160"/>
            <a:ext cx="8534400" cy="14516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altLang="en-US" sz="4800" b="1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…but the war in the Pacific wasn’t over.</a:t>
            </a:r>
            <a:endParaRPr lang="en-GB" altLang="en-US" sz="4800" b="1" dirty="0">
              <a:solidFill>
                <a:schemeClr val="bg2">
                  <a:lumMod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1859340"/>
            <a:ext cx="374441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altLang="en-US" dirty="0" smtClean="0">
                <a:latin typeface="Comic Sans MS" panose="030F0702030302020204" pitchFamily="66" charset="0"/>
              </a:rPr>
              <a:t>As the war in Europe came to a conclusion, the American forces began their final assault on Japan. In February and April 1945, they invaded two Japanese islands.</a:t>
            </a:r>
          </a:p>
        </p:txBody>
      </p:sp>
      <p:sp>
        <p:nvSpPr>
          <p:cNvPr id="5" name="Rectangle 4"/>
          <p:cNvSpPr/>
          <p:nvPr/>
        </p:nvSpPr>
        <p:spPr>
          <a:xfrm>
            <a:off x="307975" y="3717032"/>
            <a:ext cx="3759970" cy="25545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altLang="en-US" sz="2000" dirty="0" smtClean="0">
                <a:latin typeface="Comic Sans MS" panose="030F0702030302020204" pitchFamily="66" charset="0"/>
              </a:rPr>
              <a:t>Throughout the summer of 1945, Japanese forces fought on with ferocity.</a:t>
            </a:r>
          </a:p>
          <a:p>
            <a:endParaRPr lang="en-GB" altLang="en-US" sz="2000" dirty="0" smtClean="0">
              <a:latin typeface="Comic Sans MS" panose="030F0702030302020204" pitchFamily="66" charset="0"/>
            </a:endParaRPr>
          </a:p>
          <a:p>
            <a:r>
              <a:rPr lang="en-GB" altLang="en-US" sz="2000" dirty="0" smtClean="0">
                <a:latin typeface="Comic Sans MS" panose="030F0702030302020204" pitchFamily="66" charset="0"/>
              </a:rPr>
              <a:t>Allied forces tried to think up a way to end the war without too many casualties on their part…</a:t>
            </a:r>
            <a:endParaRPr lang="en-GB" alt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AutoShape 2" descr="https://mrshealy-usii.wikispaces.com/file/view/Island_Hopping.PNG/337068120/Island_Hoppi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54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249160"/>
            <a:ext cx="8534400" cy="14516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altLang="en-US" sz="4800" b="1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…but the War in the Pacific wasn’t over.</a:t>
            </a:r>
            <a:endParaRPr lang="en-GB" altLang="en-US" sz="4800" b="1" dirty="0">
              <a:solidFill>
                <a:schemeClr val="bg2">
                  <a:lumMod val="2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83975" name="Picture 7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2" t="13329" r="41142" b="16666"/>
          <a:stretch/>
        </p:blipFill>
        <p:spPr bwMode="auto">
          <a:xfrm>
            <a:off x="323528" y="1844824"/>
            <a:ext cx="5480564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1827932"/>
            <a:ext cx="3096344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Watch this clip, which introduces America’s part in the War in the Pacific…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6136" y="3919696"/>
            <a:ext cx="3096344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…and starts to consider the argument:</a:t>
            </a:r>
          </a:p>
          <a:p>
            <a:pPr algn="ctr"/>
            <a:r>
              <a:rPr lang="en-GB" sz="2400" u="sng" dirty="0" smtClean="0">
                <a:latin typeface="Comic Sans MS" panose="030F0702030302020204" pitchFamily="66" charset="0"/>
              </a:rPr>
              <a:t>WAS THE DROPPING OF THE ATOMIC BOMB JUSTIFIED? </a:t>
            </a:r>
            <a:endParaRPr lang="en-GB" sz="2400" u="sng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27584" y="391906"/>
            <a:ext cx="7776864" cy="6192688"/>
            <a:chOff x="467544" y="332656"/>
            <a:chExt cx="7776864" cy="6192688"/>
          </a:xfrm>
        </p:grpSpPr>
        <p:sp>
          <p:nvSpPr>
            <p:cNvPr id="3" name="TextBox 2"/>
            <p:cNvSpPr txBox="1"/>
            <p:nvPr/>
          </p:nvSpPr>
          <p:spPr>
            <a:xfrm>
              <a:off x="467544" y="332656"/>
              <a:ext cx="3888432" cy="61863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en-GB" u="sng" dirty="0" smtClean="0"/>
            </a:p>
            <a:p>
              <a:r>
                <a:rPr lang="en-GB" u="sng" dirty="0"/>
                <a:t>				</a:t>
              </a:r>
              <a:r>
                <a:rPr lang="en-GB" u="sng" dirty="0" smtClean="0"/>
                <a:t>																																</a:t>
              </a:r>
            </a:p>
            <a:p>
              <a:r>
                <a:rPr lang="en-GB" u="sng" dirty="0" smtClean="0"/>
                <a:t>																																				</a:t>
              </a:r>
            </a:p>
            <a:p>
              <a:r>
                <a:rPr lang="en-GB" u="sng" dirty="0" smtClean="0"/>
                <a:t>				</a:t>
              </a:r>
            </a:p>
            <a:p>
              <a:r>
                <a:rPr lang="en-GB" u="sng" dirty="0"/>
                <a:t>								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355976" y="332656"/>
              <a:ext cx="3888432" cy="61863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en-GB" u="sng" dirty="0" smtClean="0"/>
            </a:p>
            <a:p>
              <a:r>
                <a:rPr lang="en-GB" u="sng" dirty="0" smtClean="0"/>
                <a:t>																																				</a:t>
              </a:r>
            </a:p>
            <a:p>
              <a:r>
                <a:rPr lang="en-GB" u="sng" dirty="0" smtClean="0"/>
                <a:t>																																				</a:t>
              </a:r>
            </a:p>
            <a:p>
              <a:r>
                <a:rPr lang="en-GB" u="sng" dirty="0" smtClean="0"/>
                <a:t>								</a:t>
              </a:r>
            </a:p>
            <a:p>
              <a:r>
                <a:rPr lang="en-GB" u="sng" dirty="0"/>
                <a:t>				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971600" y="332656"/>
              <a:ext cx="0" cy="61926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004048" y="332656"/>
              <a:ext cx="0" cy="61926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251520" y="188640"/>
            <a:ext cx="864096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Title: </a:t>
            </a:r>
            <a:r>
              <a:rPr lang="en-GB" sz="3600" u="sng" dirty="0" smtClean="0">
                <a:latin typeface="Comic Sans MS" panose="030F0702030302020204" pitchFamily="66" charset="0"/>
              </a:rPr>
              <a:t>The dropping of the Atomic bomb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47664" y="1484784"/>
            <a:ext cx="274468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600" u="sng" dirty="0" smtClean="0">
                <a:latin typeface="Comic Sans MS" panose="030F0702030302020204" pitchFamily="66" charset="0"/>
              </a:rPr>
              <a:t>Justified</a:t>
            </a:r>
            <a:endParaRPr lang="en-GB" sz="4800" u="sng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1484783"/>
            <a:ext cx="345638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600" u="sng" dirty="0" smtClean="0">
                <a:latin typeface="Comic Sans MS" panose="030F0702030302020204" pitchFamily="66" charset="0"/>
              </a:rPr>
              <a:t>Not justified</a:t>
            </a:r>
            <a:endParaRPr lang="en-GB" sz="4800" u="sng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3519" y="2262063"/>
            <a:ext cx="2744688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OK, good, acceptable, 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87888" y="2262063"/>
            <a:ext cx="2744688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Not OK, bad, unacceptable, 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5162" y="5202100"/>
            <a:ext cx="8640960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As we watch the documentary, make a note of evidence that suggests if the bomb being dropped was </a:t>
            </a:r>
          </a:p>
          <a:p>
            <a:pPr algn="ctr"/>
            <a:r>
              <a:rPr lang="en-GB" sz="3600" b="1" dirty="0" smtClean="0">
                <a:latin typeface="Comic Sans MS" panose="030F0702030302020204" pitchFamily="66" charset="0"/>
              </a:rPr>
              <a:t>JUSTIFIED</a:t>
            </a:r>
            <a:r>
              <a:rPr lang="en-GB" sz="2400" dirty="0" smtClean="0">
                <a:latin typeface="Comic Sans MS" panose="030F0702030302020204" pitchFamily="66" charset="0"/>
              </a:rPr>
              <a:t> OR </a:t>
            </a:r>
            <a:r>
              <a:rPr lang="en-GB" sz="3600" b="1" dirty="0" smtClean="0">
                <a:latin typeface="Comic Sans MS" panose="030F0702030302020204" pitchFamily="66" charset="0"/>
              </a:rPr>
              <a:t>NOT JUSTIFIED</a:t>
            </a:r>
            <a:endParaRPr lang="en-GB" sz="3600" u="sng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20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nagasaki-destroyed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188640"/>
            <a:ext cx="5076825" cy="3429000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87" name="Picture 7" descr="hiroshima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7" y="476672"/>
            <a:ext cx="5655901" cy="4104456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ph0011001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7904" y="1412776"/>
            <a:ext cx="6588472" cy="53635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nagasa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1055"/>
            <a:ext cx="4710813" cy="640871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1" name="Picture 7" descr="http://i.imgur.com/zHq1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525748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.dailymail.co.uk/i/pix/2011/02/04/article-1353618-03699BF00000044D-320_468x33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73"/>
          <a:stretch/>
        </p:blipFill>
        <p:spPr bwMode="auto">
          <a:xfrm>
            <a:off x="323528" y="260648"/>
            <a:ext cx="8470200" cy="60762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0598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.imgur.com/eOvdE4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7272808" cy="6528186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69908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.imgur.com/gJi5JZU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597666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340564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dn.walltowatch.com/files/0/0/2/0/002024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9550"/>
            <a:ext cx="6912768" cy="65918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76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949280"/>
            <a:ext cx="8642350" cy="4318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GB" altLang="en-US" sz="2800" dirty="0">
                <a:latin typeface="Comic Sans MS" panose="030F0702030302020204" pitchFamily="66" charset="0"/>
              </a:rPr>
              <a:t>What can you remember about </a:t>
            </a:r>
            <a:r>
              <a:rPr lang="en-GB" altLang="en-US" sz="2800" dirty="0" smtClean="0">
                <a:latin typeface="Comic Sans MS" panose="030F0702030302020204" pitchFamily="66" charset="0"/>
              </a:rPr>
              <a:t>pearl harbor?</a:t>
            </a:r>
            <a:endParaRPr lang="en-GB" altLang="en-US" sz="2800" dirty="0">
              <a:latin typeface="Comic Sans MS" panose="030F0702030302020204" pitchFamily="66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765175"/>
            <a:ext cx="8964612" cy="836613"/>
          </a:xfrm>
        </p:spPr>
        <p:txBody>
          <a:bodyPr>
            <a:normAutofit fontScale="90000"/>
          </a:bodyPr>
          <a:lstStyle/>
          <a:p>
            <a:r>
              <a:rPr lang="en-GB" altLang="en-US" sz="4800" b="1" dirty="0">
                <a:solidFill>
                  <a:schemeClr val="bg2"/>
                </a:solidFill>
                <a:latin typeface="Comic Sans MS" panose="030F0702030302020204" pitchFamily="66" charset="0"/>
              </a:rPr>
              <a:t>Were the Americans right to drop a bomb on Hiroshima?</a:t>
            </a:r>
          </a:p>
        </p:txBody>
      </p:sp>
      <p:pic>
        <p:nvPicPr>
          <p:cNvPr id="2068" name="Picture 20" descr="ArtilleryShel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4"/>
          <a:stretch/>
        </p:blipFill>
        <p:spPr bwMode="auto">
          <a:xfrm>
            <a:off x="2987675" y="1773238"/>
            <a:ext cx="3286125" cy="3951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923"/>
          </a:xfrm>
        </p:spPr>
        <p:txBody>
          <a:bodyPr/>
          <a:lstStyle/>
          <a:p>
            <a:r>
              <a:rPr lang="en-GB" altLang="en-US" sz="4000" b="1" u="sng" dirty="0">
                <a:solidFill>
                  <a:schemeClr val="accent1"/>
                </a:solidFill>
                <a:latin typeface="Comic Sans MS" panose="030F0702030302020204" pitchFamily="66" charset="0"/>
              </a:rPr>
              <a:t>Where does this lesson fit in?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5904" y="1528153"/>
            <a:ext cx="5904656" cy="45307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altLang="en-US" sz="2800" b="1" u="sng" dirty="0">
                <a:solidFill>
                  <a:schemeClr val="accent1"/>
                </a:solidFill>
                <a:latin typeface="Comic Sans MS" pitchFamily="66" charset="0"/>
              </a:rPr>
              <a:t>Last lesson we:</a:t>
            </a:r>
          </a:p>
          <a:p>
            <a:pPr>
              <a:lnSpc>
                <a:spcPct val="90000"/>
              </a:lnSpc>
            </a:pPr>
            <a:r>
              <a:rPr lang="en-GB" altLang="en-US" sz="2800" dirty="0">
                <a:latin typeface="Comic Sans MS" pitchFamily="66" charset="0"/>
              </a:rPr>
              <a:t>Looked at Pearl harbor and </a:t>
            </a:r>
            <a:r>
              <a:rPr lang="en-GB" altLang="en-US" sz="2800" dirty="0" smtClean="0">
                <a:latin typeface="Comic Sans MS" pitchFamily="66" charset="0"/>
              </a:rPr>
              <a:t>D-Day</a:t>
            </a:r>
            <a:endParaRPr lang="en-GB" altLang="en-US" sz="2800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altLang="en-US" sz="2800" b="1" u="sng" dirty="0" smtClean="0">
                <a:solidFill>
                  <a:schemeClr val="accent1"/>
                </a:solidFill>
                <a:latin typeface="Comic Sans MS" pitchFamily="66" charset="0"/>
              </a:rPr>
              <a:t>For a number of lessons </a:t>
            </a:r>
            <a:r>
              <a:rPr lang="en-GB" altLang="en-US" sz="2800" b="1" u="sng" dirty="0">
                <a:solidFill>
                  <a:schemeClr val="accent1"/>
                </a:solidFill>
                <a:latin typeface="Comic Sans MS" pitchFamily="66" charset="0"/>
              </a:rPr>
              <a:t>we will:</a:t>
            </a:r>
          </a:p>
          <a:p>
            <a:pPr>
              <a:lnSpc>
                <a:spcPct val="90000"/>
              </a:lnSpc>
            </a:pPr>
            <a:r>
              <a:rPr lang="en-GB" altLang="en-US" sz="2800" dirty="0">
                <a:latin typeface="Comic Sans MS" pitchFamily="66" charset="0"/>
              </a:rPr>
              <a:t>Find out what happened to the cities of Hiroshima and </a:t>
            </a:r>
            <a:r>
              <a:rPr lang="en-GB" altLang="en-US" sz="2800" dirty="0" smtClean="0">
                <a:latin typeface="Comic Sans MS" pitchFamily="66" charset="0"/>
              </a:rPr>
              <a:t>Nagasaki</a:t>
            </a:r>
          </a:p>
          <a:p>
            <a:pPr>
              <a:lnSpc>
                <a:spcPct val="90000"/>
              </a:lnSpc>
            </a:pPr>
            <a:r>
              <a:rPr lang="en-GB" altLang="en-US" sz="2800" dirty="0" smtClean="0">
                <a:latin typeface="Comic Sans MS" pitchFamily="66" charset="0"/>
              </a:rPr>
              <a:t>Using evidence to inform a judgment about whether the dropping of the bomb was justified</a:t>
            </a:r>
            <a:endParaRPr lang="en-GB" altLang="en-US" sz="2800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altLang="en-US" sz="2800" b="1" u="sng" dirty="0">
                <a:solidFill>
                  <a:schemeClr val="accent1"/>
                </a:solidFill>
                <a:latin typeface="Comic Sans MS" pitchFamily="66" charset="0"/>
              </a:rPr>
              <a:t>Next lesson we will:</a:t>
            </a:r>
          </a:p>
          <a:p>
            <a:pPr>
              <a:lnSpc>
                <a:spcPct val="90000"/>
              </a:lnSpc>
            </a:pPr>
            <a:r>
              <a:rPr lang="en-GB" altLang="en-US" sz="2800" dirty="0" smtClean="0">
                <a:latin typeface="Comic Sans MS" pitchFamily="66" charset="0"/>
              </a:rPr>
              <a:t>Prepare to write an assessed piece of work on the dropping of the atomic bomb.</a:t>
            </a:r>
            <a:endParaRPr lang="en-GB" altLang="en-US" sz="2800" dirty="0">
              <a:latin typeface="Comic Sans MS" pitchFamily="66" charset="0"/>
            </a:endParaRPr>
          </a:p>
        </p:txBody>
      </p:sp>
      <p:pic>
        <p:nvPicPr>
          <p:cNvPr id="7175" name="Picture 7" descr="http://okonomiyakirecipes.com/wp-content/uploads/2009/02/japanhiroshi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429000"/>
            <a:ext cx="2376264" cy="260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http://media.web.britannica.com/eb-media/70/4770-004-CD2E25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413" y="1412776"/>
            <a:ext cx="2581075" cy="1921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32656"/>
            <a:ext cx="8229600" cy="846931"/>
          </a:xfrm>
        </p:spPr>
        <p:txBody>
          <a:bodyPr>
            <a:normAutofit/>
          </a:bodyPr>
          <a:lstStyle/>
          <a:p>
            <a:pPr algn="l"/>
            <a:r>
              <a:rPr lang="en-GB" altLang="en-US" sz="4800" u="sng" dirty="0" smtClean="0">
                <a:latin typeface="Comic Sans MS" panose="030F0702030302020204" pitchFamily="66" charset="0"/>
              </a:rPr>
              <a:t>Lesson Aims</a:t>
            </a:r>
            <a:endParaRPr lang="en-GB" altLang="en-US" sz="4800" u="sng" dirty="0">
              <a:latin typeface="Comic Sans MS" panose="030F0702030302020204" pitchFamily="66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060575"/>
            <a:ext cx="8507412" cy="4530725"/>
          </a:xfrm>
        </p:spPr>
        <p:txBody>
          <a:bodyPr/>
          <a:lstStyle/>
          <a:p>
            <a:r>
              <a:rPr lang="en-GB" altLang="en-US" sz="3600" dirty="0" smtClean="0">
                <a:latin typeface="Comic Sans MS" pitchFamily="66" charset="0"/>
              </a:rPr>
              <a:t>To </a:t>
            </a:r>
            <a:r>
              <a:rPr lang="en-GB" altLang="en-US" sz="3600" u="sng" dirty="0" smtClean="0">
                <a:latin typeface="Comic Sans MS" pitchFamily="66" charset="0"/>
              </a:rPr>
              <a:t>know</a:t>
            </a:r>
            <a:r>
              <a:rPr lang="en-GB" altLang="en-US" sz="3600" dirty="0" smtClean="0">
                <a:latin typeface="Comic Sans MS" pitchFamily="66" charset="0"/>
              </a:rPr>
              <a:t> how the World War ended in Europe</a:t>
            </a:r>
          </a:p>
          <a:p>
            <a:r>
              <a:rPr lang="en-GB" altLang="en-US" sz="3600" dirty="0" smtClean="0">
                <a:latin typeface="Comic Sans MS" pitchFamily="66" charset="0"/>
              </a:rPr>
              <a:t>To </a:t>
            </a:r>
            <a:r>
              <a:rPr lang="en-GB" altLang="en-US" sz="3600" u="sng" dirty="0">
                <a:latin typeface="Comic Sans MS" pitchFamily="66" charset="0"/>
              </a:rPr>
              <a:t>understand</a:t>
            </a:r>
            <a:r>
              <a:rPr lang="en-GB" altLang="en-US" sz="3600" dirty="0">
                <a:latin typeface="Comic Sans MS" pitchFamily="66" charset="0"/>
              </a:rPr>
              <a:t>  what happened </a:t>
            </a:r>
            <a:r>
              <a:rPr lang="en-GB" altLang="en-US" sz="3600" dirty="0" smtClean="0">
                <a:latin typeface="Comic Sans MS" pitchFamily="66" charset="0"/>
              </a:rPr>
              <a:t>in the Pacific theater of war</a:t>
            </a:r>
          </a:p>
          <a:p>
            <a:r>
              <a:rPr lang="en-GB" altLang="en-US" sz="3600" dirty="0" smtClean="0">
                <a:latin typeface="Comic Sans MS" pitchFamily="66" charset="0"/>
              </a:rPr>
              <a:t>To begin to </a:t>
            </a:r>
            <a:r>
              <a:rPr lang="en-GB" altLang="en-US" sz="3600" u="sng" dirty="0">
                <a:latin typeface="Comic Sans MS" pitchFamily="66" charset="0"/>
              </a:rPr>
              <a:t>decide</a:t>
            </a:r>
            <a:r>
              <a:rPr lang="en-GB" altLang="en-US" sz="3600" dirty="0">
                <a:latin typeface="Comic Sans MS" pitchFamily="66" charset="0"/>
              </a:rPr>
              <a:t> whether </a:t>
            </a:r>
            <a:r>
              <a:rPr lang="en-GB" altLang="en-US" sz="3600" dirty="0" smtClean="0">
                <a:latin typeface="Comic Sans MS" pitchFamily="66" charset="0"/>
              </a:rPr>
              <a:t>the dropping of the atomic bomb was justified </a:t>
            </a:r>
            <a:endParaRPr lang="en-GB" altLang="en-US" sz="3600" dirty="0">
              <a:latin typeface="Comic Sans MS" pitchFamily="66" charset="0"/>
            </a:endParaRPr>
          </a:p>
          <a:p>
            <a:endParaRPr lang="en-GB" altLang="en-US" sz="3600" dirty="0">
              <a:latin typeface="Comic Sans MS" pitchFamily="66" charset="0"/>
            </a:endParaRPr>
          </a:p>
        </p:txBody>
      </p:sp>
      <p:pic>
        <p:nvPicPr>
          <p:cNvPr id="8196" name="Picture 4" descr="j0283267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0"/>
            <a:ext cx="1979612" cy="13382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293784"/>
            <a:ext cx="8534400" cy="758952"/>
          </a:xfrm>
        </p:spPr>
        <p:txBody>
          <a:bodyPr>
            <a:noAutofit/>
          </a:bodyPr>
          <a:lstStyle/>
          <a:p>
            <a:r>
              <a:rPr lang="en-GB" altLang="en-US" sz="4400" b="1" dirty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The End of the War in Europe</a:t>
            </a:r>
          </a:p>
        </p:txBody>
      </p:sp>
      <p:pic>
        <p:nvPicPr>
          <p:cNvPr id="90119" name="Picture 7" descr="http://www.history.navy.mil/photos/images/g10000/g1994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9"/>
          <a:stretch/>
        </p:blipFill>
        <p:spPr bwMode="auto">
          <a:xfrm>
            <a:off x="251520" y="1412776"/>
            <a:ext cx="4530713" cy="33863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75856" y="1628800"/>
            <a:ext cx="5616624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altLang="en-US" sz="2000" dirty="0" smtClean="0">
                <a:latin typeface="Comic Sans MS" panose="030F0702030302020204" pitchFamily="66" charset="0"/>
              </a:rPr>
              <a:t>As a result of the Japanese attacks on Pearl harbor, 18 warships were sunk or damaged, 180 aircraft were destroyed and 2,400 Americans were killed.</a:t>
            </a:r>
          </a:p>
        </p:txBody>
      </p:sp>
      <p:sp>
        <p:nvSpPr>
          <p:cNvPr id="6" name="Rectangle 5"/>
          <p:cNvSpPr/>
          <p:nvPr/>
        </p:nvSpPr>
        <p:spPr>
          <a:xfrm>
            <a:off x="2491360" y="3105956"/>
            <a:ext cx="45720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GB" altLang="en-US" dirty="0" smtClean="0">
                <a:latin typeface="Comic Sans MS" panose="030F0702030302020204" pitchFamily="66" charset="0"/>
              </a:rPr>
              <a:t>Americans were outraged by the attack – and President Roosevelt attack declared that the country was at war with Japan.</a:t>
            </a:r>
          </a:p>
        </p:txBody>
      </p:sp>
      <p:sp>
        <p:nvSpPr>
          <p:cNvPr id="7" name="Rectangle 6"/>
          <p:cNvSpPr/>
          <p:nvPr/>
        </p:nvSpPr>
        <p:spPr>
          <a:xfrm>
            <a:off x="251520" y="4475971"/>
            <a:ext cx="5616624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altLang="en-US" sz="2400" dirty="0" smtClean="0">
                <a:latin typeface="Comic Sans MS" panose="030F0702030302020204" pitchFamily="66" charset="0"/>
              </a:rPr>
              <a:t>The war was them transformed from a European war to a global war.</a:t>
            </a:r>
          </a:p>
        </p:txBody>
      </p:sp>
      <p:pic>
        <p:nvPicPr>
          <p:cNvPr id="90121" name="Picture 9" descr="http://www.ushistory.org/us/images/000081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8520">
            <a:off x="6310404" y="3259358"/>
            <a:ext cx="2612214" cy="3437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23" name="Picture 11" descr="http://blog.retroagogo.com/wp-content/uploads/2011/12/smas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8638">
            <a:off x="3768983" y="3538849"/>
            <a:ext cx="2590850" cy="3188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25" name="Picture 13" descr="http://upload.wikimedia.org/wikipedia/en/5/59/US_Army_WWII_field_artiller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7574">
            <a:off x="217228" y="3764610"/>
            <a:ext cx="3549082" cy="2825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0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0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6BD26AF15CD54E9D5BE0D898B2F5BB" ma:contentTypeVersion="0" ma:contentTypeDescription="Create a new document." ma:contentTypeScope="" ma:versionID="3538a6431cb0fcd72dee0028ece3dd3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0B1476A-6554-46B0-A0EE-A1215788FBE1}">
  <ds:schemaRefs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E891DDD-D508-4B22-90C9-D304D165F3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6952ED-F7D6-429D-8F7B-74009358A3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21313</TotalTime>
  <Words>609</Words>
  <Application>Microsoft Office PowerPoint</Application>
  <PresentationFormat>On-screen Show (4:3)</PresentationFormat>
  <Paragraphs>63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Comic Sans MS</vt:lpstr>
      <vt:lpstr>Georgia</vt:lpstr>
      <vt:lpstr>Verdana</vt:lpstr>
      <vt:lpstr>Wingdings</vt:lpstr>
      <vt:lpstr>Wingdings 2</vt:lpstr>
      <vt:lpstr>Civic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Were the Americans right to drop a bomb on Hiroshima?</vt:lpstr>
      <vt:lpstr>Where does this lesson fit in?</vt:lpstr>
      <vt:lpstr>Lesson Aims</vt:lpstr>
      <vt:lpstr>The End of the War in Europe</vt:lpstr>
      <vt:lpstr>PowerPoint Presentation</vt:lpstr>
      <vt:lpstr>PowerPoint Presentation</vt:lpstr>
      <vt:lpstr>PowerPoint Presentation</vt:lpstr>
      <vt:lpstr>…but the war in the Pacific wasn’t over.</vt:lpstr>
      <vt:lpstr>PowerPoint Presentation</vt:lpstr>
      <vt:lpstr>PowerPoint Presentation</vt:lpstr>
      <vt:lpstr>PowerPoint Presentation</vt:lpstr>
      <vt:lpstr>PowerPoint Presentation</vt:lpstr>
    </vt:vector>
  </TitlesOfParts>
  <Company>Fast Track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9 History</dc:title>
  <dc:creator>S Handley</dc:creator>
  <cp:lastModifiedBy>Elizabeth Tarpy</cp:lastModifiedBy>
  <cp:revision>80</cp:revision>
  <dcterms:created xsi:type="dcterms:W3CDTF">2004-09-09T18:14:05Z</dcterms:created>
  <dcterms:modified xsi:type="dcterms:W3CDTF">2015-05-10T19:18:59Z</dcterms:modified>
</cp:coreProperties>
</file>